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6" r:id="rId2"/>
    <p:sldId id="258" r:id="rId3"/>
    <p:sldId id="261" r:id="rId4"/>
    <p:sldId id="316" r:id="rId5"/>
    <p:sldId id="286" r:id="rId6"/>
    <p:sldId id="263" r:id="rId7"/>
    <p:sldId id="287" r:id="rId8"/>
    <p:sldId id="292" r:id="rId9"/>
    <p:sldId id="294" r:id="rId10"/>
    <p:sldId id="297" r:id="rId11"/>
    <p:sldId id="315" r:id="rId12"/>
    <p:sldId id="307" r:id="rId13"/>
    <p:sldId id="314" r:id="rId14"/>
    <p:sldId id="296" r:id="rId15"/>
    <p:sldId id="337" r:id="rId16"/>
    <p:sldId id="295" r:id="rId17"/>
    <p:sldId id="293" r:id="rId18"/>
    <p:sldId id="303" r:id="rId19"/>
    <p:sldId id="301" r:id="rId20"/>
    <p:sldId id="305" r:id="rId21"/>
    <p:sldId id="338" r:id="rId22"/>
    <p:sldId id="304" r:id="rId23"/>
    <p:sldId id="339" r:id="rId24"/>
    <p:sldId id="332" r:id="rId25"/>
    <p:sldId id="331" r:id="rId26"/>
    <p:sldId id="330" r:id="rId27"/>
    <p:sldId id="328" r:id="rId28"/>
    <p:sldId id="329" r:id="rId29"/>
    <p:sldId id="335" r:id="rId30"/>
    <p:sldId id="340" r:id="rId31"/>
    <p:sldId id="313" r:id="rId32"/>
    <p:sldId id="309" r:id="rId33"/>
    <p:sldId id="280" r:id="rId3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Fraunces Heavy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verpass Black" panose="020B0604020202020204" charset="0"/>
      <p:bold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D5CEF-0FE2-4839-A6FC-93AFD0CE59F3}">
  <a:tblStyle styleId="{593D5CEF-0FE2-4839-A6FC-93AFD0CE59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8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66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7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28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5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62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7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37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39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6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779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364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03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37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769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369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9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514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87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80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15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0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60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9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39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13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5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Forest Cover Type  Classification </a:t>
            </a: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245F9-79E8-48B7-8EA6-2F787DD07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08218"/>
              </p:ext>
            </p:extLst>
          </p:nvPr>
        </p:nvGraphicFramePr>
        <p:xfrm>
          <a:off x="6687403" y="4199338"/>
          <a:ext cx="2367887" cy="822960"/>
        </p:xfrm>
        <a:graphic>
          <a:graphicData uri="http://schemas.openxmlformats.org/drawingml/2006/table">
            <a:tbl>
              <a:tblPr firstRow="1" bandRow="1">
                <a:tableStyleId>{593D5CEF-0FE2-4839-A6FC-93AFD0CE59F3}</a:tableStyleId>
              </a:tblPr>
              <a:tblGrid>
                <a:gridCol w="1374557">
                  <a:extLst>
                    <a:ext uri="{9D8B030D-6E8A-4147-A177-3AD203B41FA5}">
                      <a16:colId xmlns:a16="http://schemas.microsoft.com/office/drawing/2014/main" val="1351121794"/>
                    </a:ext>
                  </a:extLst>
                </a:gridCol>
                <a:gridCol w="993330">
                  <a:extLst>
                    <a:ext uri="{9D8B030D-6E8A-4147-A177-3AD203B41FA5}">
                      <a16:colId xmlns:a16="http://schemas.microsoft.com/office/drawing/2014/main" val="1768691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Anas Elbattra </a:t>
                      </a:r>
                      <a:endParaRPr lang="en-US" sz="12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300389368</a:t>
                      </a:r>
                      <a:endParaRPr lang="en-US" sz="12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89582"/>
                  </a:ext>
                </a:extLst>
              </a:tr>
              <a:tr h="255486"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Ahmed Bad</a:t>
                      </a:r>
                      <a:r>
                        <a:rPr lang="en-US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wy </a:t>
                      </a:r>
                      <a:endParaRPr lang="en-US" sz="12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300389393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83972"/>
                  </a:ext>
                </a:extLst>
              </a:tr>
              <a:tr h="255486"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Esraa Fayad </a:t>
                      </a:r>
                      <a:endParaRPr lang="en-US" sz="12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300389888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092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6" y="868937"/>
            <a:ext cx="6652742" cy="4163571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</p:spPr>
        <p:txBody>
          <a:bodyPr/>
          <a:lstStyle/>
          <a:p>
            <a:r>
              <a:rPr lang="en-US" dirty="0"/>
              <a:t>Correlation Matrix </a:t>
            </a:r>
          </a:p>
        </p:txBody>
      </p:sp>
    </p:spTree>
    <p:extLst>
      <p:ext uri="{BB962C8B-B14F-4D97-AF65-F5344CB8AC3E}">
        <p14:creationId xmlns:p14="http://schemas.microsoft.com/office/powerpoint/2010/main" val="17169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Flowchart Of All Processes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82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D5D67C-C305-4724-872A-54463274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10" y="839706"/>
            <a:ext cx="5246132" cy="2936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F8E83-7635-45B0-9225-22639493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61" y="633416"/>
            <a:ext cx="4037544" cy="35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200" dirty="0"/>
              <a:t>Problem Nature </a:t>
            </a:r>
          </a:p>
        </p:txBody>
      </p:sp>
    </p:spTree>
    <p:extLst>
      <p:ext uri="{BB962C8B-B14F-4D97-AF65-F5344CB8AC3E}">
        <p14:creationId xmlns:p14="http://schemas.microsoft.com/office/powerpoint/2010/main" val="375035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ctrTitle" idx="6"/>
          </p:nvPr>
        </p:nvSpPr>
        <p:spPr>
          <a:xfrm>
            <a:off x="736646" y="561711"/>
            <a:ext cx="7672500" cy="577800"/>
          </a:xfrm>
        </p:spPr>
        <p:txBody>
          <a:bodyPr/>
          <a:lstStyle/>
          <a:p>
            <a:r>
              <a:rPr lang="en-US" sz="2000" dirty="0"/>
              <a:t>TSNE plot for training and test set to understand the complexity of the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0992E-3C57-4265-BA4B-B51D909B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7" y="1276636"/>
            <a:ext cx="4276423" cy="312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21CC0-1029-4AA3-BD1C-A1668D9C6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41947"/>
            <a:ext cx="4157727" cy="31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69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917BF0-2A16-4FE2-A0DC-5CFDFF46F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444994"/>
              </p:ext>
            </p:extLst>
          </p:nvPr>
        </p:nvGraphicFramePr>
        <p:xfrm>
          <a:off x="1483057" y="1228300"/>
          <a:ext cx="5804847" cy="2427614"/>
        </p:xfrm>
        <a:graphic>
          <a:graphicData uri="http://schemas.openxmlformats.org/drawingml/2006/table">
            <a:tbl>
              <a:tblPr firstRow="1" bandRow="1">
                <a:tableStyleId>{593D5CEF-0FE2-4839-A6FC-93AFD0CE59F3}</a:tableStyleId>
              </a:tblPr>
              <a:tblGrid>
                <a:gridCol w="1934949">
                  <a:extLst>
                    <a:ext uri="{9D8B030D-6E8A-4147-A177-3AD203B41FA5}">
                      <a16:colId xmlns:a16="http://schemas.microsoft.com/office/drawing/2014/main" val="1014660242"/>
                    </a:ext>
                  </a:extLst>
                </a:gridCol>
                <a:gridCol w="1934949">
                  <a:extLst>
                    <a:ext uri="{9D8B030D-6E8A-4147-A177-3AD203B41FA5}">
                      <a16:colId xmlns:a16="http://schemas.microsoft.com/office/drawing/2014/main" val="823818123"/>
                    </a:ext>
                  </a:extLst>
                </a:gridCol>
                <a:gridCol w="1934949">
                  <a:extLst>
                    <a:ext uri="{9D8B030D-6E8A-4147-A177-3AD203B41FA5}">
                      <a16:colId xmlns:a16="http://schemas.microsoft.com/office/drawing/2014/main" val="1567717340"/>
                    </a:ext>
                  </a:extLst>
                </a:gridCol>
              </a:tblGrid>
              <a:tr h="530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02216"/>
                  </a:ext>
                </a:extLst>
              </a:tr>
              <a:tr h="379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0.73836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0.75233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13701"/>
                  </a:ext>
                </a:extLst>
              </a:tr>
              <a:tr h="379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Naive Bayes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0.59946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7870"/>
                  </a:ext>
                </a:extLst>
              </a:tr>
              <a:tr h="379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0.75475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0.76301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79714"/>
                  </a:ext>
                </a:extLst>
              </a:tr>
              <a:tr h="379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83977"/>
                  </a:ext>
                </a:extLst>
              </a:tr>
              <a:tr h="3794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0.62229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0.62149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744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E62DF82-E775-43D1-9218-BFD482BBF9B0}"/>
              </a:ext>
            </a:extLst>
          </p:cNvPr>
          <p:cNvSpPr/>
          <p:nvPr/>
        </p:nvSpPr>
        <p:spPr>
          <a:xfrm>
            <a:off x="2206829" y="439379"/>
            <a:ext cx="4240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  <a:sym typeface="Overpass Black"/>
              </a:rPr>
              <a:t>Obtaining a baseline performance</a:t>
            </a:r>
          </a:p>
        </p:txBody>
      </p:sp>
    </p:spTree>
    <p:extLst>
      <p:ext uri="{BB962C8B-B14F-4D97-AF65-F5344CB8AC3E}">
        <p14:creationId xmlns:p14="http://schemas.microsoft.com/office/powerpoint/2010/main" val="97725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idx="6"/>
          </p:nvPr>
        </p:nvSpPr>
        <p:spPr>
          <a:xfrm>
            <a:off x="735750" y="73030"/>
            <a:ext cx="7672500" cy="577800"/>
          </a:xfrm>
        </p:spPr>
        <p:txBody>
          <a:bodyPr/>
          <a:lstStyle/>
          <a:p>
            <a:r>
              <a:rPr lang="en-US" sz="2000" dirty="0"/>
              <a:t>Confusion Matrix (Validation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59180-A2FB-4CAF-9259-8A162C59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5" y="490483"/>
            <a:ext cx="2756849" cy="1890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7EFE8-419F-4504-A774-133F8C03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033" y="553544"/>
            <a:ext cx="3219933" cy="192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ECBFB-7EEB-433E-B7AA-D25A12C9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66" y="577822"/>
            <a:ext cx="2875587" cy="1900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7FA58-2FFD-4F8F-AE7F-728299C4A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260" y="2541776"/>
            <a:ext cx="2664514" cy="1925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F381A-00DC-48C8-B403-E8B150202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481" y="2571750"/>
            <a:ext cx="2993170" cy="18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ctrTitle" idx="6"/>
          </p:nvPr>
        </p:nvSpPr>
        <p:spPr>
          <a:xfrm>
            <a:off x="735750" y="90863"/>
            <a:ext cx="7672500" cy="577800"/>
          </a:xfrm>
        </p:spPr>
        <p:txBody>
          <a:bodyPr/>
          <a:lstStyle/>
          <a:p>
            <a:r>
              <a:rPr lang="en-US" sz="2000" dirty="0"/>
              <a:t>Confusion Matrix (Test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C7ED3-C2B2-41C3-A6F8-0DA69BBD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4" y="517777"/>
            <a:ext cx="2728787" cy="196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B5D5E-E6B5-4CE8-B34E-5C55687C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521" y="517777"/>
            <a:ext cx="2928210" cy="189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55A7-68E1-4D70-9A29-3C3871649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5" y="517777"/>
            <a:ext cx="2728787" cy="1974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D9607-22C0-4FE2-A77C-25792BEA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779" y="2571750"/>
            <a:ext cx="2910513" cy="2092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5E42C-F66F-4F69-A4C8-B2530877A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659" y="2571750"/>
            <a:ext cx="3237858" cy="2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3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ctrTitle" idx="6"/>
          </p:nvPr>
        </p:nvSpPr>
        <p:spPr>
          <a:xfrm>
            <a:off x="736646" y="561711"/>
            <a:ext cx="7672500" cy="577800"/>
          </a:xfrm>
        </p:spPr>
        <p:txBody>
          <a:bodyPr/>
          <a:lstStyle/>
          <a:p>
            <a:r>
              <a:rPr lang="en-US" sz="2000" dirty="0"/>
              <a:t>Comparison Between All Models To Know Highest Accuracy</a:t>
            </a:r>
            <a:br>
              <a:rPr lang="en-US" sz="2000" dirty="0"/>
            </a:br>
            <a:endParaRPr lang="en-US" sz="2000" u="sng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E8D44-A3AA-437F-9745-21C0B034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8" y="1426195"/>
            <a:ext cx="4349252" cy="270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12053-817E-4352-B6BA-12069933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89" y="1357880"/>
            <a:ext cx="4349253" cy="27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4829" y="145543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</a:rPr>
              <a:t>Dimensionality Reduction</a:t>
            </a:r>
            <a:endParaRPr lang="en-US" sz="2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6759" y="4204555"/>
            <a:ext cx="7072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Dimensionality Reduction PCA With Decision Trees and KNN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A3A95-6081-468E-8E44-CDD3948E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6" y="805611"/>
            <a:ext cx="3980079" cy="3138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7EE4C-EF71-48C1-AB2D-C72E7A86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23" y="816574"/>
            <a:ext cx="4034374" cy="31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221370" y="33788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499430" y="348937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5124057" y="351314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401206" y="358017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6160857" y="362390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734326" y="1760492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 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497202" y="3580170"/>
            <a:ext cx="2074798" cy="537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Nature 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74082" y="1654959"/>
            <a:ext cx="1527848" cy="66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Overview 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91477" y="1637689"/>
            <a:ext cx="1450980" cy="695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209" y="4181333"/>
            <a:ext cx="183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 Decision Tree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F1956-2D8E-482A-B381-728C77B6CB8F}"/>
              </a:ext>
            </a:extLst>
          </p:cNvPr>
          <p:cNvSpPr/>
          <p:nvPr/>
        </p:nvSpPr>
        <p:spPr>
          <a:xfrm>
            <a:off x="2579427" y="-4584"/>
            <a:ext cx="453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Feature Selection</a:t>
            </a:r>
          </a:p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Filter Based Approach</a:t>
            </a:r>
          </a:p>
          <a:p>
            <a:endParaRPr lang="en-US" sz="2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475B0-A6DA-4FE9-9895-B8FB652B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8" y="811353"/>
            <a:ext cx="4386998" cy="3276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A865E-308A-4807-B91B-1A7656D6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85" y="805220"/>
            <a:ext cx="4264743" cy="32761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21018A-0DAB-4E7E-9033-8043AE31B4D8}"/>
              </a:ext>
            </a:extLst>
          </p:cNvPr>
          <p:cNvSpPr/>
          <p:nvPr/>
        </p:nvSpPr>
        <p:spPr>
          <a:xfrm>
            <a:off x="6515509" y="4168538"/>
            <a:ext cx="103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 KNN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2895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9426" y="4370948"/>
            <a:ext cx="4537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Comparison of Filter Based Approach for KNN and Decision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F1956-2D8E-482A-B381-728C77B6CB8F}"/>
              </a:ext>
            </a:extLst>
          </p:cNvPr>
          <p:cNvSpPr/>
          <p:nvPr/>
        </p:nvSpPr>
        <p:spPr>
          <a:xfrm>
            <a:off x="2579427" y="-4584"/>
            <a:ext cx="453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Feature Selection</a:t>
            </a:r>
          </a:p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Filter Based Approach</a:t>
            </a:r>
          </a:p>
          <a:p>
            <a:endParaRPr lang="en-US" sz="2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21018A-0DAB-4E7E-9033-8043AE31B4D8}"/>
              </a:ext>
            </a:extLst>
          </p:cNvPr>
          <p:cNvSpPr/>
          <p:nvPr/>
        </p:nvSpPr>
        <p:spPr>
          <a:xfrm>
            <a:off x="6515509" y="4168538"/>
            <a:ext cx="103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 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F57BA-FAB7-473C-807A-57D63A8C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26" y="657716"/>
            <a:ext cx="6564573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20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82744" y="3934051"/>
            <a:ext cx="1403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KNN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FA28E-0B95-4BB7-B22F-7AA9C829B6FC}"/>
              </a:ext>
            </a:extLst>
          </p:cNvPr>
          <p:cNvSpPr/>
          <p:nvPr/>
        </p:nvSpPr>
        <p:spPr>
          <a:xfrm>
            <a:off x="3079623" y="2239"/>
            <a:ext cx="3203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Feature Selection</a:t>
            </a:r>
          </a:p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Wrapper Based Approach</a:t>
            </a:r>
          </a:p>
          <a:p>
            <a:endParaRPr lang="en-US" sz="2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CE01C-DE6C-42A0-91C3-1C803EF6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4" y="757024"/>
            <a:ext cx="4171237" cy="317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04B5-C827-4EF9-AAF4-2A2A4733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57024"/>
            <a:ext cx="4000339" cy="30160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BD45EB-B9C1-4FE0-9C08-5342C20810D2}"/>
              </a:ext>
            </a:extLst>
          </p:cNvPr>
          <p:cNvSpPr/>
          <p:nvPr/>
        </p:nvSpPr>
        <p:spPr>
          <a:xfrm>
            <a:off x="1849712" y="4017144"/>
            <a:ext cx="1815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2121"/>
                </a:solidFill>
                <a:latin typeface="Roboto"/>
              </a:rPr>
              <a:t>Decision Tree</a:t>
            </a:r>
            <a:endParaRPr lang="en-US" sz="18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853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917BF0-2A16-4FE2-A0DC-5CFDFF46F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5232"/>
              </p:ext>
            </p:extLst>
          </p:nvPr>
        </p:nvGraphicFramePr>
        <p:xfrm>
          <a:off x="1483057" y="1228300"/>
          <a:ext cx="5942756" cy="2444048"/>
        </p:xfrm>
        <a:graphic>
          <a:graphicData uri="http://schemas.openxmlformats.org/drawingml/2006/table">
            <a:tbl>
              <a:tblPr firstRow="1" bandRow="1">
                <a:tableStyleId>{593D5CEF-0FE2-4839-A6FC-93AFD0CE59F3}</a:tableStyleId>
              </a:tblPr>
              <a:tblGrid>
                <a:gridCol w="2971378">
                  <a:extLst>
                    <a:ext uri="{9D8B030D-6E8A-4147-A177-3AD203B41FA5}">
                      <a16:colId xmlns:a16="http://schemas.microsoft.com/office/drawing/2014/main" val="1014660242"/>
                    </a:ext>
                  </a:extLst>
                </a:gridCol>
                <a:gridCol w="2971378">
                  <a:extLst>
                    <a:ext uri="{9D8B030D-6E8A-4147-A177-3AD203B41FA5}">
                      <a16:colId xmlns:a16="http://schemas.microsoft.com/office/drawing/2014/main" val="823818123"/>
                    </a:ext>
                  </a:extLst>
                </a:gridCol>
              </a:tblGrid>
              <a:tr h="63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02216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Decision Tree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0.76393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13701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0.80721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7870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Voting classifier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0.80393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79714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Stacking Classifier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0.82557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8397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E62DF82-E775-43D1-9218-BFD482BBF9B0}"/>
              </a:ext>
            </a:extLst>
          </p:cNvPr>
          <p:cNvSpPr/>
          <p:nvPr/>
        </p:nvSpPr>
        <p:spPr>
          <a:xfrm>
            <a:off x="2813345" y="318149"/>
            <a:ext cx="3587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</a:rPr>
              <a:t>Adding More ML Algorithms </a:t>
            </a:r>
            <a:endParaRPr lang="en-US" sz="2000" dirty="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75564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ctrTitle" idx="6"/>
          </p:nvPr>
        </p:nvSpPr>
        <p:spPr>
          <a:xfrm>
            <a:off x="736646" y="561711"/>
            <a:ext cx="7672500" cy="577800"/>
          </a:xfrm>
        </p:spPr>
        <p:txBody>
          <a:bodyPr/>
          <a:lstStyle/>
          <a:p>
            <a:r>
              <a:rPr lang="en-US" sz="2000" dirty="0"/>
              <a:t>Adding More ML Algorithms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F7C7B-86B5-4EBE-91E6-7C4274BE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65" y="1251658"/>
            <a:ext cx="4258172" cy="2442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B4CBD-2C11-4419-97F7-FD80B53A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37" y="1251658"/>
            <a:ext cx="3836991" cy="27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8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4349" y="613285"/>
            <a:ext cx="6727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Two Ensemble Techniques to get Better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0AF35-6D19-4DFD-86CE-EC410693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6" y="1095086"/>
            <a:ext cx="3986266" cy="2953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92ADC-472E-437B-A8A7-E2BAC5F1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814" y="1087940"/>
            <a:ext cx="4146515" cy="30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93705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dk2"/>
                </a:solidFill>
                <a:latin typeface="Overpass Black"/>
              </a:rPr>
              <a:t>Comparison Between Models To Know Highest Accuracy After Adding More Models</a:t>
            </a:r>
            <a:br>
              <a:rPr lang="en-US" sz="2000" dirty="0"/>
            </a:br>
            <a:endParaRPr lang="en-US" sz="2000" dirty="0">
              <a:solidFill>
                <a:schemeClr val="dk2"/>
              </a:solidFill>
              <a:latin typeface="Overpass Black"/>
              <a:ea typeface="Overpass Black"/>
              <a:cs typeface="Overpass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2863" y="2225362"/>
            <a:ext cx="26372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The Second Improvement is Stacking Classifier ensample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181F1-98B2-42BD-9DC4-86FE5C63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03" y="1209368"/>
            <a:ext cx="4947171" cy="31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1261" y="373332"/>
            <a:ext cx="1837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PKI Learning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4B04E1F5-B8F1-C734-3BA6-ECC2876E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62" y="792480"/>
            <a:ext cx="4357749" cy="43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7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8771" y="236347"/>
            <a:ext cx="6028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Supervised &amp; Unsupervised Combination via PKI</a:t>
            </a:r>
          </a:p>
          <a:p>
            <a:endParaRPr lang="en-US" sz="2000" dirty="0">
              <a:solidFill>
                <a:schemeClr val="dk2"/>
              </a:solidFill>
              <a:latin typeface="Overpass Black"/>
              <a:ea typeface="Overpass Black"/>
              <a:cs typeface="Overpass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334" y="2048530"/>
            <a:ext cx="2315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We choose smaller Quantization Error to Get 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Best Grid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40917-58CA-4F5B-AF8C-500842EF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75" y="631255"/>
            <a:ext cx="4559606" cy="39864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AB90DD-75A2-42B1-A451-A05D4F207C14}"/>
              </a:ext>
            </a:extLst>
          </p:cNvPr>
          <p:cNvSpPr/>
          <p:nvPr/>
        </p:nvSpPr>
        <p:spPr>
          <a:xfrm>
            <a:off x="4265386" y="4704857"/>
            <a:ext cx="2986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SOFM Grid Sizes VS PKI Accuracy</a:t>
            </a:r>
            <a:endParaRPr lang="en-US" dirty="0">
              <a:solidFill>
                <a:srgbClr val="FF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0781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1050" y="330341"/>
            <a:ext cx="7689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Accuracy vs Grid size With T</a:t>
            </a:r>
            <a:r>
              <a:rPr lang="en-US" sz="2000" dirty="0">
                <a:solidFill>
                  <a:schemeClr val="dk2"/>
                </a:solidFill>
                <a:latin typeface="Overpass Black"/>
              </a:rPr>
              <a:t>he Second Improvement </a:t>
            </a:r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for SOFM</a:t>
            </a:r>
            <a:b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</a:br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478E2-4B77-4FEE-9F36-ED28CC92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7" y="694514"/>
            <a:ext cx="5825613" cy="41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3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Fraunces Heavy" panose="020B0604020202020204" charset="0"/>
              </a:rPr>
              <a:t>Problem overview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30812" y="228330"/>
            <a:ext cx="2932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Overpass Black"/>
              </a:rPr>
              <a:t>Parameter Fine Tuning</a:t>
            </a:r>
            <a:b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</a:br>
            <a:r>
              <a:rPr lang="en-US" sz="2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A5F5-0CB8-4943-86E8-319C18AF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52" y="869848"/>
            <a:ext cx="7484806" cy="39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87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3CD4BC-8365-4627-B117-C500F1C6D9FD}"/>
              </a:ext>
            </a:extLst>
          </p:cNvPr>
          <p:cNvSpPr txBox="1"/>
          <p:nvPr/>
        </p:nvSpPr>
        <p:spPr>
          <a:xfrm>
            <a:off x="966018" y="1231491"/>
            <a:ext cx="81042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Black"/>
              </a:rPr>
              <a:t>KNN and Decision Tree achieve the highest Accuracy.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Black"/>
              </a:rPr>
              <a:t>Filter Based Approach Gives the best accuracy with Decision tree  as the first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Black"/>
              </a:rPr>
              <a:t>After Adding More ML Models We Get the Second Improvement By Stacking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Black"/>
              </a:rPr>
              <a:t>PKI did not achieve any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verpass Black"/>
              </a:rPr>
              <a:t>After applying parameter fine tuning we noticed no change in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  <a:latin typeface="Overpas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6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38;p69"/>
          <p:cNvSpPr txBox="1">
            <a:spLocks/>
          </p:cNvSpPr>
          <p:nvPr/>
        </p:nvSpPr>
        <p:spPr>
          <a:xfrm>
            <a:off x="451486" y="2064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idx="6"/>
          </p:nvPr>
        </p:nvSpPr>
        <p:spPr>
          <a:xfrm>
            <a:off x="735750" y="168308"/>
            <a:ext cx="7672500" cy="577800"/>
          </a:xfrm>
        </p:spPr>
        <p:txBody>
          <a:bodyPr/>
          <a:lstStyle/>
          <a:p>
            <a:r>
              <a:rPr lang="en-US" dirty="0"/>
              <a:t>Explaining Idea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4AF25-FDD8-4244-9A68-9751A587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06890"/>
            <a:ext cx="6977418" cy="40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Fraunces Heavy" panose="020B0604020202020204" charset="0"/>
              </a:rPr>
              <a:t>Dataset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50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/>
              <a:t>Count Of Each Cover Type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329D37-0B72-4497-8D20-8D04B205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3" y="950826"/>
            <a:ext cx="6980831" cy="3274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</p:spPr>
        <p:txBody>
          <a:bodyPr/>
          <a:lstStyle/>
          <a:p>
            <a:r>
              <a:rPr lang="en-US" dirty="0"/>
              <a:t>Box Plot For Training Data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98920-BF9C-41C4-A3B4-5F77059C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1944771"/>
            <a:ext cx="4571998" cy="2210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1E2F9-5B44-4CA3-9C79-A1AD3930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3" y="1924305"/>
            <a:ext cx="4258101" cy="20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41" y="1124827"/>
            <a:ext cx="5025573" cy="3569583"/>
          </a:xfrm>
          <a:prstGeom prst="rect">
            <a:avLst/>
          </a:prstGeom>
        </p:spPr>
      </p:pic>
      <p:sp>
        <p:nvSpPr>
          <p:cNvPr id="4" name="Title 8"/>
          <p:cNvSpPr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</p:spPr>
        <p:txBody>
          <a:bodyPr/>
          <a:lstStyle/>
          <a:p>
            <a:r>
              <a:rPr lang="en-US" dirty="0"/>
              <a:t>Distribution For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144917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86" y="689213"/>
            <a:ext cx="5065788" cy="3966334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ctrTitle" idx="6"/>
          </p:nvPr>
        </p:nvSpPr>
        <p:spPr>
          <a:xfrm>
            <a:off x="0" y="1901371"/>
            <a:ext cx="3029811" cy="1175797"/>
          </a:xfrm>
        </p:spPr>
        <p:txBody>
          <a:bodyPr/>
          <a:lstStyle/>
          <a:p>
            <a:r>
              <a:rPr lang="en-US" sz="2000" dirty="0"/>
              <a:t>Pair Plot to show Relations Between Different Features </a:t>
            </a:r>
          </a:p>
        </p:txBody>
      </p:sp>
    </p:spTree>
    <p:extLst>
      <p:ext uri="{BB962C8B-B14F-4D97-AF65-F5344CB8AC3E}">
        <p14:creationId xmlns:p14="http://schemas.microsoft.com/office/powerpoint/2010/main" val="1135598302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330</Words>
  <Application>Microsoft Office PowerPoint</Application>
  <PresentationFormat>On-screen Show (16:9)</PresentationFormat>
  <Paragraphs>106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Roboto</vt:lpstr>
      <vt:lpstr>Arial</vt:lpstr>
      <vt:lpstr>Fira Sans Extra Condensed Medium</vt:lpstr>
      <vt:lpstr>Fraunces Heavy</vt:lpstr>
      <vt:lpstr>Courier New</vt:lpstr>
      <vt:lpstr>Overpass Black</vt:lpstr>
      <vt:lpstr>Open Sans</vt:lpstr>
      <vt:lpstr>Aqua Marketing Plan by Slidego</vt:lpstr>
      <vt:lpstr>Forest Cover Type  Classification </vt:lpstr>
      <vt:lpstr>Table of Contents</vt:lpstr>
      <vt:lpstr>01</vt:lpstr>
      <vt:lpstr>Explaining Idea </vt:lpstr>
      <vt:lpstr>02</vt:lpstr>
      <vt:lpstr>Count Of Each Cover Type </vt:lpstr>
      <vt:lpstr>Box Plot For Training Data   </vt:lpstr>
      <vt:lpstr>Distribution For Training Data </vt:lpstr>
      <vt:lpstr>Pair Plot to show Relations Between Different Features </vt:lpstr>
      <vt:lpstr>Correlation Matrix </vt:lpstr>
      <vt:lpstr>03</vt:lpstr>
      <vt:lpstr>PowerPoint Presentation</vt:lpstr>
      <vt:lpstr>04</vt:lpstr>
      <vt:lpstr>TSNE plot for training and test set to understand the complexity of the problem</vt:lpstr>
      <vt:lpstr>PowerPoint Presentation</vt:lpstr>
      <vt:lpstr>Confusion Matrix (Validation Data)</vt:lpstr>
      <vt:lpstr>Confusion Matrix (Test Data)</vt:lpstr>
      <vt:lpstr>Comparison Between All Models To Know Highest Accuracy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More ML 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dc:creator>Dell</dc:creator>
  <cp:lastModifiedBy>Ahmed</cp:lastModifiedBy>
  <cp:revision>111</cp:revision>
  <dcterms:modified xsi:type="dcterms:W3CDTF">2023-08-01T01:29:32Z</dcterms:modified>
</cp:coreProperties>
</file>